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6" r:id="rId8"/>
    <p:sldId id="277" r:id="rId9"/>
    <p:sldId id="274" r:id="rId10"/>
    <p:sldId id="280" r:id="rId11"/>
    <p:sldId id="278" r:id="rId12"/>
    <p:sldId id="272" r:id="rId13"/>
    <p:sldId id="279" r:id="rId14"/>
    <p:sldId id="275"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p:restoredTop sz="94545"/>
  </p:normalViewPr>
  <p:slideViewPr>
    <p:cSldViewPr snapToGrid="0" snapToObjects="1">
      <p:cViewPr varScale="1">
        <p:scale>
          <a:sx n="73" d="100"/>
          <a:sy n="73" d="100"/>
        </p:scale>
        <p:origin x="1280" y="136"/>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8455756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801673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a:solidFill>
                  <a:srgbClr val="0070C0"/>
                </a:solidFill>
                <a:latin typeface="Gill Sans MT" panose="020B0502020104020203" pitchFamily="34" charset="77"/>
              </a:rPr>
              <a:t>Summer</a:t>
            </a:r>
            <a:r>
              <a:rPr>
                <a:solidFill>
                  <a:srgbClr val="0070C0"/>
                </a:solidFill>
                <a:latin typeface="Gill Sans MT" panose="020B0502020104020203" pitchFamily="34" charset="77"/>
              </a:rPr>
              <a:t> </a:t>
            </a:r>
            <a:r>
              <a:rPr dirty="0">
                <a:solidFill>
                  <a:srgbClr val="0070C0"/>
                </a:solidFill>
                <a:latin typeface="Gill Sans MT" panose="020B0502020104020203" pitchFamily="34" charset="77"/>
              </a:rPr>
              <a:t>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544358" y="3226831"/>
            <a:ext cx="629980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35</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2nd June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347465" y="1339979"/>
            <a:ext cx="1697581"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snub</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84402" y="4103848"/>
            <a:ext cx="7314066"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snub someone, you deliberately insult them by ignoring them or by behaving or speaking rudely towards them.</a:t>
            </a:r>
          </a:p>
        </p:txBody>
      </p:sp>
      <p:sp>
        <p:nvSpPr>
          <p:cNvPr id="155" name="The was a tear in Freddie’s new school jumper."/>
          <p:cNvSpPr txBox="1"/>
          <p:nvPr/>
        </p:nvSpPr>
        <p:spPr>
          <a:xfrm>
            <a:off x="5112" y="688440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Katy felt sad when the group </a:t>
            </a:r>
            <a:r>
              <a:rPr lang="en-GB" b="1" dirty="0"/>
              <a:t>snubbed</a:t>
            </a:r>
            <a:r>
              <a:rPr lang="en-GB" dirty="0"/>
              <a:t> her idea.</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snub)</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3441971"/>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boycott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praise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club</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deliberate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neglect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regard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rub</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openly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26C53E5F-3606-2F3A-B7FE-22221DDB1EB9}"/>
              </a:ext>
            </a:extLst>
          </p:cNvPr>
          <p:cNvPicPr>
            <a:picLocks noChangeAspect="1"/>
          </p:cNvPicPr>
          <p:nvPr/>
        </p:nvPicPr>
        <p:blipFill>
          <a:blip r:embed="rId4"/>
          <a:stretch>
            <a:fillRect/>
          </a:stretch>
        </p:blipFill>
        <p:spPr>
          <a:xfrm>
            <a:off x="8336145" y="2967686"/>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2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05319" y="1304757"/>
            <a:ext cx="286937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sombre</a:t>
            </a:r>
            <a:endParaRPr dirty="0">
              <a:latin typeface="Gill Sans MT" panose="020B0502020104020203" pitchFamily="34" charset="77"/>
            </a:endParaRPr>
          </a:p>
        </p:txBody>
      </p:sp>
      <p:sp>
        <p:nvSpPr>
          <p:cNvPr id="152" name="Definition:"/>
          <p:cNvSpPr txBox="1"/>
          <p:nvPr/>
        </p:nvSpPr>
        <p:spPr>
          <a:xfrm>
            <a:off x="2666566" y="324257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58004" y="668376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felt </a:t>
            </a:r>
            <a:r>
              <a:rPr lang="en-GB" b="1" dirty="0"/>
              <a:t>sombre</a:t>
            </a:r>
            <a:r>
              <a:rPr lang="en-GB" dirty="0"/>
              <a:t> before the test.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som-bre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600371540"/>
              </p:ext>
            </p:extLst>
          </p:nvPr>
        </p:nvGraphicFramePr>
        <p:xfrm>
          <a:off x="5110" y="7631886"/>
          <a:ext cx="12999692" cy="1804446"/>
        </p:xfrm>
        <a:graphic>
          <a:graphicData uri="http://schemas.openxmlformats.org/drawingml/2006/table">
            <a:tbl>
              <a:tblPr firstRow="1" bandRow="1">
                <a:tableStyleId>{5940675A-B579-460E-94D1-54222C63F5DA}</a:tableStyleId>
              </a:tblPr>
              <a:tblGrid>
                <a:gridCol w="2819080">
                  <a:extLst>
                    <a:ext uri="{9D8B030D-6E8A-4147-A177-3AD203B41FA5}">
                      <a16:colId xmlns:a16="http://schemas.microsoft.com/office/drawing/2014/main" val="1062734036"/>
                    </a:ext>
                  </a:extLst>
                </a:gridCol>
                <a:gridCol w="2416025">
                  <a:extLst>
                    <a:ext uri="{9D8B030D-6E8A-4147-A177-3AD203B41FA5}">
                      <a16:colId xmlns:a16="http://schemas.microsoft.com/office/drawing/2014/main" val="2844254734"/>
                    </a:ext>
                  </a:extLst>
                </a:gridCol>
                <a:gridCol w="2866293">
                  <a:extLst>
                    <a:ext uri="{9D8B030D-6E8A-4147-A177-3AD203B41FA5}">
                      <a16:colId xmlns:a16="http://schemas.microsoft.com/office/drawing/2014/main" val="2445892699"/>
                    </a:ext>
                  </a:extLst>
                </a:gridCol>
                <a:gridCol w="2233246">
                  <a:extLst>
                    <a:ext uri="{9D8B030D-6E8A-4147-A177-3AD203B41FA5}">
                      <a16:colId xmlns:a16="http://schemas.microsoft.com/office/drawing/2014/main" val="2209242225"/>
                    </a:ext>
                  </a:extLst>
                </a:gridCol>
                <a:gridCol w="266504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gloomy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happy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dismal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hopeful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visibly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72650FBB-B276-E967-B947-AD9666DA8557}"/>
              </a:ext>
            </a:extLst>
          </p:cNvPr>
          <p:cNvSpPr txBox="1"/>
          <p:nvPr/>
        </p:nvSpPr>
        <p:spPr>
          <a:xfrm>
            <a:off x="680303" y="4696451"/>
            <a:ext cx="7089379"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i="0" u="none" strike="noStrike" cap="none" spc="0" normalizeH="0" baseline="0" dirty="0">
                <a:ln>
                  <a:noFill/>
                </a:ln>
                <a:solidFill>
                  <a:srgbClr val="000000"/>
                </a:solidFill>
                <a:effectLst/>
                <a:uFillTx/>
                <a:latin typeface="Gill Sans MT" panose="020B0502020104020203" pitchFamily="34" charset="77"/>
                <a:sym typeface="Helvetica Light"/>
              </a:rPr>
              <a:t>If someone is sombre, they are serious or sad.</a:t>
            </a:r>
          </a:p>
        </p:txBody>
      </p:sp>
      <p:pic>
        <p:nvPicPr>
          <p:cNvPr id="5" name="Picture 4">
            <a:extLst>
              <a:ext uri="{FF2B5EF4-FFF2-40B4-BE49-F238E27FC236}">
                <a16:creationId xmlns:a16="http://schemas.microsoft.com/office/drawing/2014/main" id="{F61EFC16-E370-ABEA-223D-59EA3C30D88F}"/>
              </a:ext>
            </a:extLst>
          </p:cNvPr>
          <p:cNvPicPr>
            <a:picLocks noChangeAspect="1"/>
          </p:cNvPicPr>
          <p:nvPr/>
        </p:nvPicPr>
        <p:blipFill>
          <a:blip r:embed="rId4"/>
          <a:stretch>
            <a:fillRect/>
          </a:stretch>
        </p:blipFill>
        <p:spPr>
          <a:xfrm>
            <a:off x="8569627" y="2996155"/>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64661" y="1309202"/>
            <a:ext cx="228908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squint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77903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Jai had to </a:t>
            </a:r>
            <a:r>
              <a:rPr lang="en-GB" b="1" dirty="0"/>
              <a:t>squint</a:t>
            </a:r>
            <a:r>
              <a:rPr lang="en-GB" dirty="0"/>
              <a:t> to see the painting.</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(squint)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452610326"/>
              </p:ext>
            </p:extLst>
          </p:nvPr>
        </p:nvGraphicFramePr>
        <p:xfrm>
          <a:off x="5110" y="771012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peek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open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print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brief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814372" y="266377"/>
            <a:ext cx="10881184"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494101" y="4414802"/>
            <a:ext cx="6599901"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squint at something, you look at it with your eyes partly closed.</a:t>
            </a:r>
          </a:p>
        </p:txBody>
      </p:sp>
      <p:pic>
        <p:nvPicPr>
          <p:cNvPr id="3" name="Picture 2">
            <a:extLst>
              <a:ext uri="{FF2B5EF4-FFF2-40B4-BE49-F238E27FC236}">
                <a16:creationId xmlns:a16="http://schemas.microsoft.com/office/drawing/2014/main" id="{DE8FFC16-85BE-A8DB-8B42-00F9AEA52367}"/>
              </a:ext>
            </a:extLst>
          </p:cNvPr>
          <p:cNvPicPr>
            <a:picLocks noChangeAspect="1"/>
          </p:cNvPicPr>
          <p:nvPr/>
        </p:nvPicPr>
        <p:blipFill>
          <a:blip r:embed="rId4"/>
          <a:stretch>
            <a:fillRect/>
          </a:stretch>
        </p:blipFill>
        <p:spPr>
          <a:xfrm>
            <a:off x="8569627" y="3195663"/>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83250" y="1304757"/>
            <a:ext cx="334707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scramble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138986" y="6675696"/>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had to </a:t>
            </a:r>
            <a:r>
              <a:rPr lang="en-GB" b="1" dirty="0"/>
              <a:t>scramble</a:t>
            </a:r>
            <a:r>
              <a:rPr lang="en-GB" dirty="0"/>
              <a:t> to finish their projects.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86261" y="2165061"/>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scram-</a:t>
            </a:r>
            <a:r>
              <a:rPr lang="en-GB" dirty="0" err="1">
                <a:latin typeface="Gill Sans MT" panose="020B0502020104020203" pitchFamily="34" charset="77"/>
              </a:rPr>
              <a:t>ble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957983483"/>
              </p:ext>
            </p:extLst>
          </p:nvPr>
        </p:nvGraphicFramePr>
        <p:xfrm>
          <a:off x="5110" y="769135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clamber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retreat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gamble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scurry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blindly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315853" y="4321190"/>
            <a:ext cx="7221407"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scramble to a different place or position, you move there in a hurried, awkward way.</a:t>
            </a:r>
          </a:p>
        </p:txBody>
      </p:sp>
      <p:pic>
        <p:nvPicPr>
          <p:cNvPr id="4" name="Picture 3">
            <a:extLst>
              <a:ext uri="{FF2B5EF4-FFF2-40B4-BE49-F238E27FC236}">
                <a16:creationId xmlns:a16="http://schemas.microsoft.com/office/drawing/2014/main" id="{D9D12274-B8F0-2CFF-BECF-97CD49E9D4DB}"/>
              </a:ext>
            </a:extLst>
          </p:cNvPr>
          <p:cNvPicPr>
            <a:picLocks noChangeAspect="1"/>
          </p:cNvPicPr>
          <p:nvPr/>
        </p:nvPicPr>
        <p:blipFill>
          <a:blip r:embed="rId4"/>
          <a:stretch>
            <a:fillRect/>
          </a:stretch>
        </p:blipFill>
        <p:spPr>
          <a:xfrm>
            <a:off x="8649962" y="3004050"/>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4" y="281765"/>
            <a:ext cx="1057982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67655" y="1339979"/>
            <a:ext cx="2483052"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strewn</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42257" y="4565187"/>
            <a:ext cx="6707158"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a place is strewn with things, they are lying scattered there.</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books were </a:t>
            </a:r>
            <a:r>
              <a:rPr lang="en-GB" b="1" dirty="0"/>
              <a:t>strewn</a:t>
            </a:r>
            <a:r>
              <a:rPr lang="en-GB" dirty="0"/>
              <a:t> across the classroom.</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strewn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1941753473"/>
              </p:ext>
            </p:extLst>
          </p:nvPr>
        </p:nvGraphicFramePr>
        <p:xfrm>
          <a:off x="5110" y="7665270"/>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messy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organised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piled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randomly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B7C9F8C3-2011-9140-D9AD-8B75A1E29BEF}"/>
              </a:ext>
            </a:extLst>
          </p:cNvPr>
          <p:cNvPicPr>
            <a:picLocks noChangeAspect="1"/>
          </p:cNvPicPr>
          <p:nvPr/>
        </p:nvPicPr>
        <p:blipFill>
          <a:blip r:embed="rId4"/>
          <a:stretch>
            <a:fillRect/>
          </a:stretch>
        </p:blipFill>
        <p:spPr>
          <a:xfrm>
            <a:off x="8492220" y="2856199"/>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212972603"/>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shrug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sour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slurp</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snuggle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943763753"/>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snub</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scramble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squint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strewn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596479157"/>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shrug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slither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slurp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sour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snuggle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769550375"/>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 a liquid, you drink it noisily.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Something that is *** has a sharp, unpleasant taste like the taste of a lemon.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 something off, you ignore it or treat it as if it is not really important or serious.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somewhere, you settle yourself into a warm, comfortable position, especially by moving closer to another person.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somewhere, you slide along in an uneven 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5F6288C4-5931-83A4-C96F-DD8D7F313EFE}"/>
              </a:ext>
            </a:extLst>
          </p:cNvPr>
          <p:cNvPicPr>
            <a:picLocks noChangeAspect="1"/>
          </p:cNvPicPr>
          <p:nvPr/>
        </p:nvPicPr>
        <p:blipFill>
          <a:blip r:embed="rId5"/>
          <a:stretch>
            <a:fillRect/>
          </a:stretch>
        </p:blipFill>
        <p:spPr>
          <a:xfrm>
            <a:off x="11309175" y="5288611"/>
            <a:ext cx="933589" cy="933589"/>
          </a:xfrm>
          <a:prstGeom prst="rect">
            <a:avLst/>
          </a:prstGeom>
        </p:spPr>
      </p:pic>
      <p:pic>
        <p:nvPicPr>
          <p:cNvPr id="10" name="Picture 9">
            <a:extLst>
              <a:ext uri="{FF2B5EF4-FFF2-40B4-BE49-F238E27FC236}">
                <a16:creationId xmlns:a16="http://schemas.microsoft.com/office/drawing/2014/main" id="{BE30DEF8-06C7-7554-C13F-41D195EEBB41}"/>
              </a:ext>
            </a:extLst>
          </p:cNvPr>
          <p:cNvPicPr>
            <a:picLocks noChangeAspect="1"/>
          </p:cNvPicPr>
          <p:nvPr/>
        </p:nvPicPr>
        <p:blipFill>
          <a:blip r:embed="rId6"/>
          <a:stretch>
            <a:fillRect/>
          </a:stretch>
        </p:blipFill>
        <p:spPr>
          <a:xfrm>
            <a:off x="11387334" y="8091347"/>
            <a:ext cx="727807" cy="727807"/>
          </a:xfrm>
          <a:prstGeom prst="rect">
            <a:avLst/>
          </a:prstGeom>
        </p:spPr>
      </p:pic>
      <p:pic>
        <p:nvPicPr>
          <p:cNvPr id="11" name="Picture 10">
            <a:extLst>
              <a:ext uri="{FF2B5EF4-FFF2-40B4-BE49-F238E27FC236}">
                <a16:creationId xmlns:a16="http://schemas.microsoft.com/office/drawing/2014/main" id="{033CE448-66A5-839C-A72C-8BA4BB3D7CE9}"/>
              </a:ext>
            </a:extLst>
          </p:cNvPr>
          <p:cNvPicPr>
            <a:picLocks noChangeAspect="1"/>
          </p:cNvPicPr>
          <p:nvPr/>
        </p:nvPicPr>
        <p:blipFill>
          <a:blip r:embed="rId7"/>
          <a:stretch>
            <a:fillRect/>
          </a:stretch>
        </p:blipFill>
        <p:spPr>
          <a:xfrm>
            <a:off x="11257909" y="2791582"/>
            <a:ext cx="895498" cy="895498"/>
          </a:xfrm>
          <a:prstGeom prst="rect">
            <a:avLst/>
          </a:prstGeom>
        </p:spPr>
      </p:pic>
      <p:pic>
        <p:nvPicPr>
          <p:cNvPr id="12" name="Picture 11">
            <a:extLst>
              <a:ext uri="{FF2B5EF4-FFF2-40B4-BE49-F238E27FC236}">
                <a16:creationId xmlns:a16="http://schemas.microsoft.com/office/drawing/2014/main" id="{5598B8A6-0AB7-D278-1101-0C8030B064E8}"/>
              </a:ext>
            </a:extLst>
          </p:cNvPr>
          <p:cNvPicPr>
            <a:picLocks noChangeAspect="1"/>
          </p:cNvPicPr>
          <p:nvPr/>
        </p:nvPicPr>
        <p:blipFill>
          <a:blip r:embed="rId8"/>
          <a:stretch>
            <a:fillRect/>
          </a:stretch>
        </p:blipFill>
        <p:spPr>
          <a:xfrm>
            <a:off x="11443241" y="4059770"/>
            <a:ext cx="810437" cy="810437"/>
          </a:xfrm>
          <a:prstGeom prst="rect">
            <a:avLst/>
          </a:prstGeom>
        </p:spPr>
      </p:pic>
      <p:pic>
        <p:nvPicPr>
          <p:cNvPr id="15" name="Picture 14">
            <a:extLst>
              <a:ext uri="{FF2B5EF4-FFF2-40B4-BE49-F238E27FC236}">
                <a16:creationId xmlns:a16="http://schemas.microsoft.com/office/drawing/2014/main" id="{EB29ECD2-4127-9637-DEBA-2CDD92DCB771}"/>
              </a:ext>
            </a:extLst>
          </p:cNvPr>
          <p:cNvPicPr>
            <a:picLocks noChangeAspect="1"/>
          </p:cNvPicPr>
          <p:nvPr/>
        </p:nvPicPr>
        <p:blipFill>
          <a:blip r:embed="rId9"/>
          <a:stretch>
            <a:fillRect/>
          </a:stretch>
        </p:blipFill>
        <p:spPr>
          <a:xfrm>
            <a:off x="11309175" y="6689979"/>
            <a:ext cx="933589" cy="933589"/>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634637990"/>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snub</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sombre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squint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scramble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strewn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223441695"/>
              </p:ext>
            </p:extLst>
          </p:nvPr>
        </p:nvGraphicFramePr>
        <p:xfrm>
          <a:off x="5307795" y="1251704"/>
          <a:ext cx="4947829" cy="7695072"/>
        </p:xfrm>
        <a:graphic>
          <a:graphicData uri="http://schemas.openxmlformats.org/drawingml/2006/table">
            <a:tbl>
              <a:tblPr firstRow="1" bandRow="1">
                <a:tableStyleId>{5940675A-B579-460E-94D1-54222C63F5DA}</a:tableStyleId>
              </a:tblPr>
              <a:tblGrid>
                <a:gridCol w="4947829">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 someone, you deliberately insult them by ignoring them or by behaving or speaking rudely towards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to a different place or position, you move there in a hurried, awkward 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a place is *** with things, they are lying scattered there.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i="0" u="none" strike="noStrike" cap="none" spc="0" normalizeH="0" baseline="0" dirty="0">
                          <a:ln>
                            <a:noFill/>
                          </a:ln>
                          <a:solidFill>
                            <a:srgbClr val="000000"/>
                          </a:solidFill>
                          <a:effectLst/>
                          <a:uFillTx/>
                          <a:latin typeface="Gill Sans MT" panose="020B0502020104020203" pitchFamily="34" charset="77"/>
                          <a:sym typeface="Helvetica Light"/>
                        </a:rPr>
                        <a:t>If someone is ***, they are serious or sad.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a:t>
                      </a:r>
                      <a:r>
                        <a:rPr kumimoji="0" lang="en-GB" sz="2000" b="0" i="0" u="none" strike="noStrike" cap="none" spc="0" normalizeH="0" baseline="0">
                          <a:ln>
                            <a:noFill/>
                          </a:ln>
                          <a:solidFill>
                            <a:srgbClr val="000000"/>
                          </a:solidFill>
                          <a:effectLst/>
                          <a:uFillTx/>
                          <a:latin typeface="Gill Sans MT" panose="020B0502020104020203" pitchFamily="34" charset="77"/>
                          <a:sym typeface="Helvetica Light"/>
                        </a:rPr>
                        <a:t>you *** </a:t>
                      </a:r>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at something, you look at it with your eyes partly closed.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8" name="Picture 7">
            <a:extLst>
              <a:ext uri="{FF2B5EF4-FFF2-40B4-BE49-F238E27FC236}">
                <a16:creationId xmlns:a16="http://schemas.microsoft.com/office/drawing/2014/main" id="{F5069C1A-826B-5312-7157-4621F0CC7BDF}"/>
              </a:ext>
            </a:extLst>
          </p:cNvPr>
          <p:cNvPicPr>
            <a:picLocks noChangeAspect="1"/>
          </p:cNvPicPr>
          <p:nvPr/>
        </p:nvPicPr>
        <p:blipFill>
          <a:blip r:embed="rId5"/>
          <a:stretch>
            <a:fillRect/>
          </a:stretch>
        </p:blipFill>
        <p:spPr>
          <a:xfrm>
            <a:off x="10937349" y="2473393"/>
            <a:ext cx="1073442" cy="1073442"/>
          </a:xfrm>
          <a:prstGeom prst="rect">
            <a:avLst/>
          </a:prstGeom>
        </p:spPr>
      </p:pic>
      <p:pic>
        <p:nvPicPr>
          <p:cNvPr id="10" name="Picture 9">
            <a:extLst>
              <a:ext uri="{FF2B5EF4-FFF2-40B4-BE49-F238E27FC236}">
                <a16:creationId xmlns:a16="http://schemas.microsoft.com/office/drawing/2014/main" id="{0EC788E3-BE11-C9B3-B8B1-157391467557}"/>
              </a:ext>
            </a:extLst>
          </p:cNvPr>
          <p:cNvPicPr>
            <a:picLocks noChangeAspect="1"/>
          </p:cNvPicPr>
          <p:nvPr/>
        </p:nvPicPr>
        <p:blipFill>
          <a:blip r:embed="rId6"/>
          <a:stretch>
            <a:fillRect/>
          </a:stretch>
        </p:blipFill>
        <p:spPr>
          <a:xfrm>
            <a:off x="11023344" y="6602998"/>
            <a:ext cx="839794" cy="839794"/>
          </a:xfrm>
          <a:prstGeom prst="rect">
            <a:avLst/>
          </a:prstGeom>
        </p:spPr>
      </p:pic>
      <p:pic>
        <p:nvPicPr>
          <p:cNvPr id="11" name="Picture 10">
            <a:extLst>
              <a:ext uri="{FF2B5EF4-FFF2-40B4-BE49-F238E27FC236}">
                <a16:creationId xmlns:a16="http://schemas.microsoft.com/office/drawing/2014/main" id="{6FF0D7EB-E674-9C73-C463-5780AFECC6CB}"/>
              </a:ext>
            </a:extLst>
          </p:cNvPr>
          <p:cNvPicPr>
            <a:picLocks noChangeAspect="1"/>
          </p:cNvPicPr>
          <p:nvPr/>
        </p:nvPicPr>
        <p:blipFill>
          <a:blip r:embed="rId7"/>
          <a:stretch>
            <a:fillRect/>
          </a:stretch>
        </p:blipFill>
        <p:spPr>
          <a:xfrm>
            <a:off x="11079499" y="8009079"/>
            <a:ext cx="789141" cy="789141"/>
          </a:xfrm>
          <a:prstGeom prst="rect">
            <a:avLst/>
          </a:prstGeom>
        </p:spPr>
      </p:pic>
      <p:pic>
        <p:nvPicPr>
          <p:cNvPr id="12" name="Picture 11">
            <a:extLst>
              <a:ext uri="{FF2B5EF4-FFF2-40B4-BE49-F238E27FC236}">
                <a16:creationId xmlns:a16="http://schemas.microsoft.com/office/drawing/2014/main" id="{38D42862-7DED-3ABB-0C65-2BDF1B5E7FB2}"/>
              </a:ext>
            </a:extLst>
          </p:cNvPr>
          <p:cNvPicPr>
            <a:picLocks noChangeAspect="1"/>
          </p:cNvPicPr>
          <p:nvPr/>
        </p:nvPicPr>
        <p:blipFill>
          <a:blip r:embed="rId8"/>
          <a:stretch>
            <a:fillRect/>
          </a:stretch>
        </p:blipFill>
        <p:spPr>
          <a:xfrm>
            <a:off x="10879658" y="4030563"/>
            <a:ext cx="1044353" cy="1044353"/>
          </a:xfrm>
          <a:prstGeom prst="rect">
            <a:avLst/>
          </a:prstGeom>
        </p:spPr>
      </p:pic>
      <p:pic>
        <p:nvPicPr>
          <p:cNvPr id="15" name="Picture 14">
            <a:extLst>
              <a:ext uri="{FF2B5EF4-FFF2-40B4-BE49-F238E27FC236}">
                <a16:creationId xmlns:a16="http://schemas.microsoft.com/office/drawing/2014/main" id="{D6919956-89F4-96F5-BC88-378FBAB4B9EE}"/>
              </a:ext>
            </a:extLst>
          </p:cNvPr>
          <p:cNvPicPr>
            <a:picLocks noChangeAspect="1"/>
          </p:cNvPicPr>
          <p:nvPr/>
        </p:nvPicPr>
        <p:blipFill>
          <a:blip r:embed="rId9"/>
          <a:stretch>
            <a:fillRect/>
          </a:stretch>
        </p:blipFill>
        <p:spPr>
          <a:xfrm>
            <a:off x="10961223" y="5326120"/>
            <a:ext cx="925789" cy="925789"/>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939881" y="4021403"/>
            <a:ext cx="192360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slither</a:t>
            </a:r>
            <a:endParaRPr dirty="0">
              <a:latin typeface="Gill Sans MT" panose="020B0502020104020203" pitchFamily="34" charset="77"/>
            </a:endParaRPr>
          </a:p>
        </p:txBody>
      </p:sp>
      <p:sp>
        <p:nvSpPr>
          <p:cNvPr id="135" name="spare"/>
          <p:cNvSpPr txBox="1"/>
          <p:nvPr/>
        </p:nvSpPr>
        <p:spPr>
          <a:xfrm>
            <a:off x="3138650" y="4857999"/>
            <a:ext cx="1526059"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slurp</a:t>
            </a:r>
            <a:endParaRPr b="1" dirty="0">
              <a:latin typeface="Gill Sans MT" panose="020B0502020104020203" pitchFamily="34" charset="77"/>
              <a:sym typeface="American Typewriter"/>
            </a:endParaRPr>
          </a:p>
        </p:txBody>
      </p:sp>
      <p:sp>
        <p:nvSpPr>
          <p:cNvPr id="136" name="chipped"/>
          <p:cNvSpPr txBox="1"/>
          <p:nvPr/>
        </p:nvSpPr>
        <p:spPr>
          <a:xfrm>
            <a:off x="3201966" y="5762838"/>
            <a:ext cx="136576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sour</a:t>
            </a:r>
            <a:endParaRPr dirty="0">
              <a:latin typeface="Gill Sans MT" panose="020B0502020104020203" pitchFamily="34" charset="77"/>
            </a:endParaRPr>
          </a:p>
        </p:txBody>
      </p:sp>
      <p:sp>
        <p:nvSpPr>
          <p:cNvPr id="137" name="lift"/>
          <p:cNvSpPr txBox="1"/>
          <p:nvPr/>
        </p:nvSpPr>
        <p:spPr>
          <a:xfrm>
            <a:off x="2738195" y="6600144"/>
            <a:ext cx="225702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snuggle</a:t>
            </a:r>
            <a:endParaRPr dirty="0">
              <a:latin typeface="Gill Sans MT" panose="020B0502020104020203" pitchFamily="34" charset="77"/>
            </a:endParaRPr>
          </a:p>
        </p:txBody>
      </p:sp>
      <p:sp>
        <p:nvSpPr>
          <p:cNvPr id="138" name="mutter"/>
          <p:cNvSpPr txBox="1"/>
          <p:nvPr/>
        </p:nvSpPr>
        <p:spPr>
          <a:xfrm>
            <a:off x="8047559" y="3968985"/>
            <a:ext cx="229550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sombre</a:t>
            </a:r>
            <a:endParaRPr b="1" dirty="0">
              <a:latin typeface="Gill Sans MT" panose="020B0502020104020203" pitchFamily="34" charset="77"/>
              <a:sym typeface="American Typewriter"/>
            </a:endParaRPr>
          </a:p>
        </p:txBody>
      </p:sp>
      <p:sp>
        <p:nvSpPr>
          <p:cNvPr id="139" name="unveil"/>
          <p:cNvSpPr txBox="1"/>
          <p:nvPr/>
        </p:nvSpPr>
        <p:spPr>
          <a:xfrm>
            <a:off x="7838083" y="5762838"/>
            <a:ext cx="273151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scramble</a:t>
            </a:r>
            <a:endParaRPr dirty="0">
              <a:latin typeface="Gill Sans MT" panose="020B0502020104020203" pitchFamily="34" charset="77"/>
              <a:sym typeface="American Typewriter"/>
            </a:endParaRPr>
          </a:p>
        </p:txBody>
      </p:sp>
      <p:sp>
        <p:nvSpPr>
          <p:cNvPr id="140" name="tolerate"/>
          <p:cNvSpPr txBox="1"/>
          <p:nvPr/>
        </p:nvSpPr>
        <p:spPr>
          <a:xfrm>
            <a:off x="8579601" y="3093860"/>
            <a:ext cx="144270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snub</a:t>
            </a:r>
            <a:endParaRPr dirty="0">
              <a:latin typeface="Gill Sans MT" panose="020B0502020104020203" pitchFamily="34" charset="77"/>
            </a:endParaRPr>
          </a:p>
        </p:txBody>
      </p:sp>
      <p:sp>
        <p:nvSpPr>
          <p:cNvPr id="141" name="fixation"/>
          <p:cNvSpPr txBox="1"/>
          <p:nvPr/>
        </p:nvSpPr>
        <p:spPr>
          <a:xfrm>
            <a:off x="8265566" y="4858000"/>
            <a:ext cx="185948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squint</a:t>
            </a:r>
            <a:endParaRPr dirty="0">
              <a:latin typeface="Gill Sans MT" panose="020B0502020104020203" pitchFamily="34" charset="77"/>
            </a:endParaRPr>
          </a:p>
        </p:txBody>
      </p:sp>
      <p:sp>
        <p:nvSpPr>
          <p:cNvPr id="142" name="rustle"/>
          <p:cNvSpPr txBox="1"/>
          <p:nvPr/>
        </p:nvSpPr>
        <p:spPr>
          <a:xfrm>
            <a:off x="8180674" y="6628256"/>
            <a:ext cx="2071081"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strewn</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64758"/>
            <a:ext cx="2675845"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4800" b="1" i="0" u="none" strike="noStrike" dirty="0">
                <a:solidFill>
                  <a:srgbClr val="000000"/>
                </a:solidFill>
                <a:effectLst/>
                <a:latin typeface="Gill Sans MT" panose="020B0502020104020203" pitchFamily="34" charset="77"/>
              </a:rPr>
              <a:t>shrug</a:t>
            </a:r>
            <a:endPar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19865" y="513995"/>
            <a:ext cx="5735545"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shrug</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6486" y="5729264"/>
            <a:ext cx="10244333"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slither</a:t>
            </a:r>
            <a:endParaRPr sz="28700" dirty="0">
              <a:latin typeface="Gill Sans MT" panose="020B0502020104020203" pitchFamily="34" charset="77"/>
            </a:endParaRPr>
          </a:p>
        </p:txBody>
      </p:sp>
      <p:pic>
        <p:nvPicPr>
          <p:cNvPr id="5" name="Picture 4">
            <a:extLst>
              <a:ext uri="{FF2B5EF4-FFF2-40B4-BE49-F238E27FC236}">
                <a16:creationId xmlns:a16="http://schemas.microsoft.com/office/drawing/2014/main" id="{EF3D0819-D4FE-6ED1-5644-BECA34E7F297}"/>
              </a:ext>
            </a:extLst>
          </p:cNvPr>
          <p:cNvPicPr>
            <a:picLocks noChangeAspect="1"/>
          </p:cNvPicPr>
          <p:nvPr/>
        </p:nvPicPr>
        <p:blipFill>
          <a:blip r:embed="rId4"/>
          <a:stretch>
            <a:fillRect/>
          </a:stretch>
        </p:blipFill>
        <p:spPr>
          <a:xfrm>
            <a:off x="8603629" y="607856"/>
            <a:ext cx="3251200" cy="3251200"/>
          </a:xfrm>
          <a:prstGeom prst="rect">
            <a:avLst/>
          </a:prstGeom>
        </p:spPr>
      </p:pic>
      <p:pic>
        <p:nvPicPr>
          <p:cNvPr id="6" name="Picture 5">
            <a:extLst>
              <a:ext uri="{FF2B5EF4-FFF2-40B4-BE49-F238E27FC236}">
                <a16:creationId xmlns:a16="http://schemas.microsoft.com/office/drawing/2014/main" id="{BB56821C-831F-3448-FE6D-7B27C1AB0133}"/>
              </a:ext>
            </a:extLst>
          </p:cNvPr>
          <p:cNvPicPr>
            <a:picLocks noChangeAspect="1"/>
          </p:cNvPicPr>
          <p:nvPr/>
        </p:nvPicPr>
        <p:blipFill>
          <a:blip r:embed="rId5"/>
          <a:stretch>
            <a:fillRect/>
          </a:stretch>
        </p:blipFill>
        <p:spPr>
          <a:xfrm>
            <a:off x="1084854" y="5729264"/>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76336" y="42942"/>
            <a:ext cx="6232475"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slurp</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122085" y="4877152"/>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sour</a:t>
            </a:r>
            <a:endParaRPr sz="19900" dirty="0">
              <a:latin typeface="Gill Sans MT" panose="020B0502020104020203" pitchFamily="34" charset="77"/>
            </a:endParaRPr>
          </a:p>
        </p:txBody>
      </p:sp>
      <p:pic>
        <p:nvPicPr>
          <p:cNvPr id="5" name="Picture 4">
            <a:extLst>
              <a:ext uri="{FF2B5EF4-FFF2-40B4-BE49-F238E27FC236}">
                <a16:creationId xmlns:a16="http://schemas.microsoft.com/office/drawing/2014/main" id="{179CDEB3-9986-E14C-0B53-D56537035B36}"/>
              </a:ext>
            </a:extLst>
          </p:cNvPr>
          <p:cNvPicPr>
            <a:picLocks noChangeAspect="1"/>
          </p:cNvPicPr>
          <p:nvPr/>
        </p:nvPicPr>
        <p:blipFill>
          <a:blip r:embed="rId4"/>
          <a:stretch>
            <a:fillRect/>
          </a:stretch>
        </p:blipFill>
        <p:spPr>
          <a:xfrm>
            <a:off x="8331695" y="532074"/>
            <a:ext cx="3251200" cy="3251200"/>
          </a:xfrm>
          <a:prstGeom prst="rect">
            <a:avLst/>
          </a:prstGeom>
        </p:spPr>
      </p:pic>
      <p:pic>
        <p:nvPicPr>
          <p:cNvPr id="6" name="Picture 5">
            <a:extLst>
              <a:ext uri="{FF2B5EF4-FFF2-40B4-BE49-F238E27FC236}">
                <a16:creationId xmlns:a16="http://schemas.microsoft.com/office/drawing/2014/main" id="{627D9447-8A96-A516-8C5D-DF99B0BEBF49}"/>
              </a:ext>
            </a:extLst>
          </p:cNvPr>
          <p:cNvPicPr>
            <a:picLocks noChangeAspect="1"/>
          </p:cNvPicPr>
          <p:nvPr/>
        </p:nvPicPr>
        <p:blipFill>
          <a:blip r:embed="rId5"/>
          <a:stretch>
            <a:fillRect/>
          </a:stretch>
        </p:blipFill>
        <p:spPr>
          <a:xfrm>
            <a:off x="1541373" y="5405335"/>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06998" y="443541"/>
            <a:ext cx="759663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snuggle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924128" y="5328693"/>
            <a:ext cx="123460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snub</a:t>
            </a:r>
            <a:endParaRPr sz="23900" dirty="0">
              <a:latin typeface="Gill Sans MT" panose="020B0502020104020203" pitchFamily="34" charset="77"/>
            </a:endParaRPr>
          </a:p>
        </p:txBody>
      </p:sp>
      <p:pic>
        <p:nvPicPr>
          <p:cNvPr id="5" name="Picture 4">
            <a:extLst>
              <a:ext uri="{FF2B5EF4-FFF2-40B4-BE49-F238E27FC236}">
                <a16:creationId xmlns:a16="http://schemas.microsoft.com/office/drawing/2014/main" id="{C31385A2-8557-03B9-AED5-F3FB1EB27DB2}"/>
              </a:ext>
            </a:extLst>
          </p:cNvPr>
          <p:cNvPicPr>
            <a:picLocks noChangeAspect="1"/>
          </p:cNvPicPr>
          <p:nvPr/>
        </p:nvPicPr>
        <p:blipFill>
          <a:blip r:embed="rId4"/>
          <a:stretch>
            <a:fillRect/>
          </a:stretch>
        </p:blipFill>
        <p:spPr>
          <a:xfrm>
            <a:off x="9003710" y="602862"/>
            <a:ext cx="3251200" cy="3251200"/>
          </a:xfrm>
          <a:prstGeom prst="rect">
            <a:avLst/>
          </a:prstGeom>
        </p:spPr>
      </p:pic>
      <p:pic>
        <p:nvPicPr>
          <p:cNvPr id="6" name="Picture 5">
            <a:extLst>
              <a:ext uri="{FF2B5EF4-FFF2-40B4-BE49-F238E27FC236}">
                <a16:creationId xmlns:a16="http://schemas.microsoft.com/office/drawing/2014/main" id="{5FD08A97-11BD-A866-8F6E-1BD07B2D0AC0}"/>
              </a:ext>
            </a:extLst>
          </p:cNvPr>
          <p:cNvPicPr>
            <a:picLocks noChangeAspect="1"/>
          </p:cNvPicPr>
          <p:nvPr/>
        </p:nvPicPr>
        <p:blipFill>
          <a:blip r:embed="rId5"/>
          <a:stretch>
            <a:fillRect/>
          </a:stretch>
        </p:blipFill>
        <p:spPr>
          <a:xfrm>
            <a:off x="1369591" y="5724319"/>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11174" y="508601"/>
            <a:ext cx="7968528"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sombre</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64801" y="4972687"/>
            <a:ext cx="985503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squint</a:t>
            </a:r>
            <a:endParaRPr sz="16600" dirty="0">
              <a:latin typeface="Gill Sans MT" panose="020B0502020104020203" pitchFamily="34" charset="77"/>
            </a:endParaRPr>
          </a:p>
        </p:txBody>
      </p:sp>
      <p:pic>
        <p:nvPicPr>
          <p:cNvPr id="5" name="Picture 4">
            <a:extLst>
              <a:ext uri="{FF2B5EF4-FFF2-40B4-BE49-F238E27FC236}">
                <a16:creationId xmlns:a16="http://schemas.microsoft.com/office/drawing/2014/main" id="{730447CC-123D-273B-F703-E81BEC8F3AA8}"/>
              </a:ext>
            </a:extLst>
          </p:cNvPr>
          <p:cNvPicPr>
            <a:picLocks noChangeAspect="1"/>
          </p:cNvPicPr>
          <p:nvPr/>
        </p:nvPicPr>
        <p:blipFill>
          <a:blip r:embed="rId4"/>
          <a:stretch>
            <a:fillRect/>
          </a:stretch>
        </p:blipFill>
        <p:spPr>
          <a:xfrm>
            <a:off x="9097351" y="627609"/>
            <a:ext cx="3251200" cy="3251200"/>
          </a:xfrm>
          <a:prstGeom prst="rect">
            <a:avLst/>
          </a:prstGeom>
        </p:spPr>
      </p:pic>
      <p:pic>
        <p:nvPicPr>
          <p:cNvPr id="6" name="Picture 5">
            <a:extLst>
              <a:ext uri="{FF2B5EF4-FFF2-40B4-BE49-F238E27FC236}">
                <a16:creationId xmlns:a16="http://schemas.microsoft.com/office/drawing/2014/main" id="{AB26DC0A-9C3E-0220-BAC2-B9D010D6BB34}"/>
              </a:ext>
            </a:extLst>
          </p:cNvPr>
          <p:cNvPicPr>
            <a:picLocks noChangeAspect="1"/>
          </p:cNvPicPr>
          <p:nvPr/>
        </p:nvPicPr>
        <p:blipFill>
          <a:blip r:embed="rId5"/>
          <a:stretch>
            <a:fillRect/>
          </a:stretch>
        </p:blipFill>
        <p:spPr>
          <a:xfrm>
            <a:off x="506563" y="5744674"/>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07533" y="-6032062"/>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3246" y="751979"/>
            <a:ext cx="11999897"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scramble</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80571" y="5542731"/>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strewn</a:t>
            </a:r>
            <a:endParaRPr sz="11500" dirty="0">
              <a:latin typeface="Gill Sans MT" panose="020B0502020104020203" pitchFamily="34" charset="77"/>
            </a:endParaRPr>
          </a:p>
        </p:txBody>
      </p:sp>
      <p:pic>
        <p:nvPicPr>
          <p:cNvPr id="5" name="Picture 4">
            <a:extLst>
              <a:ext uri="{FF2B5EF4-FFF2-40B4-BE49-F238E27FC236}">
                <a16:creationId xmlns:a16="http://schemas.microsoft.com/office/drawing/2014/main" id="{1E78AEFF-BC66-F770-8D4A-E9496316425F}"/>
              </a:ext>
            </a:extLst>
          </p:cNvPr>
          <p:cNvPicPr>
            <a:picLocks noChangeAspect="1"/>
          </p:cNvPicPr>
          <p:nvPr/>
        </p:nvPicPr>
        <p:blipFill>
          <a:blip r:embed="rId4"/>
          <a:stretch>
            <a:fillRect/>
          </a:stretch>
        </p:blipFill>
        <p:spPr>
          <a:xfrm>
            <a:off x="9291051" y="656979"/>
            <a:ext cx="3251200" cy="3251200"/>
          </a:xfrm>
          <a:prstGeom prst="rect">
            <a:avLst/>
          </a:prstGeom>
        </p:spPr>
      </p:pic>
      <p:pic>
        <p:nvPicPr>
          <p:cNvPr id="6" name="Picture 5">
            <a:extLst>
              <a:ext uri="{FF2B5EF4-FFF2-40B4-BE49-F238E27FC236}">
                <a16:creationId xmlns:a16="http://schemas.microsoft.com/office/drawing/2014/main" id="{5365A979-3A58-6284-199D-F4D4B7992C4D}"/>
              </a:ext>
            </a:extLst>
          </p:cNvPr>
          <p:cNvPicPr>
            <a:picLocks noChangeAspect="1"/>
          </p:cNvPicPr>
          <p:nvPr/>
        </p:nvPicPr>
        <p:blipFill>
          <a:blip r:embed="rId5"/>
          <a:stretch>
            <a:fillRect/>
          </a:stretch>
        </p:blipFill>
        <p:spPr>
          <a:xfrm>
            <a:off x="818770" y="5691699"/>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72106" y="111241"/>
            <a:ext cx="767838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shrug</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77968" y="5767434"/>
            <a:ext cx="1024433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slither</a:t>
            </a:r>
            <a:endParaRPr sz="19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10BCCFBF-E3B8-3ABD-C658-56E45090B788}"/>
              </a:ext>
            </a:extLst>
          </p:cNvPr>
          <p:cNvPicPr>
            <a:picLocks noChangeAspect="1"/>
          </p:cNvPicPr>
          <p:nvPr/>
        </p:nvPicPr>
        <p:blipFill>
          <a:blip r:embed="rId4"/>
          <a:stretch>
            <a:fillRect/>
          </a:stretch>
        </p:blipFill>
        <p:spPr>
          <a:xfrm>
            <a:off x="9097351" y="586591"/>
            <a:ext cx="3251200" cy="3251200"/>
          </a:xfrm>
          <a:prstGeom prst="rect">
            <a:avLst/>
          </a:prstGeom>
        </p:spPr>
      </p:pic>
      <p:pic>
        <p:nvPicPr>
          <p:cNvPr id="6" name="Picture 5">
            <a:extLst>
              <a:ext uri="{FF2B5EF4-FFF2-40B4-BE49-F238E27FC236}">
                <a16:creationId xmlns:a16="http://schemas.microsoft.com/office/drawing/2014/main" id="{EB6B66E9-8CD2-5630-C1DE-57A93C194362}"/>
              </a:ext>
            </a:extLst>
          </p:cNvPr>
          <p:cNvPicPr>
            <a:picLocks noChangeAspect="1"/>
          </p:cNvPicPr>
          <p:nvPr/>
        </p:nvPicPr>
        <p:blipFill>
          <a:blip r:embed="rId5"/>
          <a:stretch>
            <a:fillRect/>
          </a:stretch>
        </p:blipFill>
        <p:spPr>
          <a:xfrm>
            <a:off x="946171" y="5767434"/>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13903" y="42942"/>
            <a:ext cx="676307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slurp</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10370" y="4953242"/>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sour</a:t>
            </a:r>
            <a:endParaRPr sz="19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807A8DDC-999A-22E5-5386-4FECCBE83249}"/>
              </a:ext>
            </a:extLst>
          </p:cNvPr>
          <p:cNvPicPr>
            <a:picLocks noChangeAspect="1"/>
          </p:cNvPicPr>
          <p:nvPr/>
        </p:nvPicPr>
        <p:blipFill>
          <a:blip r:embed="rId4"/>
          <a:stretch>
            <a:fillRect/>
          </a:stretch>
        </p:blipFill>
        <p:spPr>
          <a:xfrm>
            <a:off x="8389398" y="602862"/>
            <a:ext cx="3251200" cy="3251200"/>
          </a:xfrm>
          <a:prstGeom prst="rect">
            <a:avLst/>
          </a:prstGeom>
        </p:spPr>
      </p:pic>
      <p:pic>
        <p:nvPicPr>
          <p:cNvPr id="6" name="Picture 5">
            <a:extLst>
              <a:ext uri="{FF2B5EF4-FFF2-40B4-BE49-F238E27FC236}">
                <a16:creationId xmlns:a16="http://schemas.microsoft.com/office/drawing/2014/main" id="{8F5B6073-122B-536D-912A-CD8EFCD85258}"/>
              </a:ext>
            </a:extLst>
          </p:cNvPr>
          <p:cNvPicPr>
            <a:picLocks noChangeAspect="1"/>
          </p:cNvPicPr>
          <p:nvPr/>
        </p:nvPicPr>
        <p:blipFill>
          <a:blip r:embed="rId5"/>
          <a:stretch>
            <a:fillRect/>
          </a:stretch>
        </p:blipFill>
        <p:spPr>
          <a:xfrm>
            <a:off x="1492802" y="5450949"/>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98743" y="769884"/>
            <a:ext cx="7551747"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snuggle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09909" y="5560608"/>
            <a:ext cx="1234608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snub</a:t>
            </a:r>
            <a:endParaRPr sz="23900" dirty="0">
              <a:latin typeface="Futura Medium" panose="020B0602020204020303" pitchFamily="34" charset="-79"/>
              <a:cs typeface="Futura Medium" panose="020B0602020204020303" pitchFamily="34" charset="-79"/>
            </a:endParaRPr>
          </a:p>
        </p:txBody>
      </p:sp>
      <p:sp>
        <p:nvSpPr>
          <p:cNvPr id="5" name="TextBox 4">
            <a:extLst>
              <a:ext uri="{FF2B5EF4-FFF2-40B4-BE49-F238E27FC236}">
                <a16:creationId xmlns:a16="http://schemas.microsoft.com/office/drawing/2014/main" id="{AC51DBDD-6E1E-9CB0-11B3-6AC6404BFAF9}"/>
              </a:ext>
            </a:extLst>
          </p:cNvPr>
          <p:cNvSpPr txBox="1"/>
          <p:nvPr/>
        </p:nvSpPr>
        <p:spPr>
          <a:xfrm>
            <a:off x="5553605" y="-1513628"/>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6" name="Picture 5">
            <a:extLst>
              <a:ext uri="{FF2B5EF4-FFF2-40B4-BE49-F238E27FC236}">
                <a16:creationId xmlns:a16="http://schemas.microsoft.com/office/drawing/2014/main" id="{E68C8ABB-17B5-0032-2510-105AC4FE3870}"/>
              </a:ext>
            </a:extLst>
          </p:cNvPr>
          <p:cNvPicPr>
            <a:picLocks noChangeAspect="1"/>
          </p:cNvPicPr>
          <p:nvPr/>
        </p:nvPicPr>
        <p:blipFill>
          <a:blip r:embed="rId4"/>
          <a:stretch>
            <a:fillRect/>
          </a:stretch>
        </p:blipFill>
        <p:spPr>
          <a:xfrm>
            <a:off x="9097351" y="535459"/>
            <a:ext cx="3251200" cy="3251200"/>
          </a:xfrm>
          <a:prstGeom prst="rect">
            <a:avLst/>
          </a:prstGeom>
        </p:spPr>
      </p:pic>
      <p:pic>
        <p:nvPicPr>
          <p:cNvPr id="7" name="Picture 6">
            <a:extLst>
              <a:ext uri="{FF2B5EF4-FFF2-40B4-BE49-F238E27FC236}">
                <a16:creationId xmlns:a16="http://schemas.microsoft.com/office/drawing/2014/main" id="{C5BD8261-89CE-D663-A460-8ACEA5924422}"/>
              </a:ext>
            </a:extLst>
          </p:cNvPr>
          <p:cNvPicPr>
            <a:picLocks noChangeAspect="1"/>
          </p:cNvPicPr>
          <p:nvPr/>
        </p:nvPicPr>
        <p:blipFill>
          <a:blip r:embed="rId5"/>
          <a:stretch>
            <a:fillRect/>
          </a:stretch>
        </p:blipFill>
        <p:spPr>
          <a:xfrm>
            <a:off x="1149972" y="5690900"/>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691778" y="2334468"/>
            <a:ext cx="169277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shrug</a:t>
            </a:r>
            <a:r>
              <a:rPr lang="en-GB" b="1" dirty="0">
                <a:latin typeface="Gill Sans MT" panose="020B0502020104020203" pitchFamily="34" charset="77"/>
                <a:sym typeface="American Typewriter"/>
              </a:rPr>
              <a:t>	</a:t>
            </a:r>
            <a:endParaRPr b="1" dirty="0">
              <a:latin typeface="Gill Sans MT" panose="020B0502020104020203" pitchFamily="34" charset="77"/>
              <a:sym typeface="American Typewriter"/>
            </a:endParaRPr>
          </a:p>
        </p:txBody>
      </p:sp>
      <p:sp>
        <p:nvSpPr>
          <p:cNvPr id="134" name="office"/>
          <p:cNvSpPr txBox="1"/>
          <p:nvPr/>
        </p:nvSpPr>
        <p:spPr>
          <a:xfrm>
            <a:off x="5598999" y="3191113"/>
            <a:ext cx="1923605"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slither</a:t>
            </a:r>
            <a:endParaRPr dirty="0">
              <a:latin typeface="Gill Sans MT" panose="020B0502020104020203" pitchFamily="34" charset="77"/>
            </a:endParaRPr>
          </a:p>
        </p:txBody>
      </p:sp>
      <p:sp>
        <p:nvSpPr>
          <p:cNvPr id="135" name="spare"/>
          <p:cNvSpPr txBox="1"/>
          <p:nvPr/>
        </p:nvSpPr>
        <p:spPr>
          <a:xfrm>
            <a:off x="5797758" y="4040712"/>
            <a:ext cx="1526059"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slurp</a:t>
            </a:r>
            <a:endParaRPr b="1" dirty="0">
              <a:latin typeface="Gill Sans MT" panose="020B0502020104020203" pitchFamily="34" charset="77"/>
              <a:sym typeface="American Typewriter"/>
            </a:endParaRPr>
          </a:p>
        </p:txBody>
      </p:sp>
      <p:sp>
        <p:nvSpPr>
          <p:cNvPr id="136" name="chipped"/>
          <p:cNvSpPr txBox="1"/>
          <p:nvPr/>
        </p:nvSpPr>
        <p:spPr>
          <a:xfrm>
            <a:off x="5877914" y="4966512"/>
            <a:ext cx="136576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sour</a:t>
            </a:r>
            <a:endParaRPr dirty="0">
              <a:latin typeface="Gill Sans MT" panose="020B0502020104020203" pitchFamily="34" charset="77"/>
            </a:endParaRPr>
          </a:p>
        </p:txBody>
      </p:sp>
      <p:sp>
        <p:nvSpPr>
          <p:cNvPr id="137" name="lift"/>
          <p:cNvSpPr txBox="1"/>
          <p:nvPr/>
        </p:nvSpPr>
        <p:spPr>
          <a:xfrm>
            <a:off x="5432284" y="5837064"/>
            <a:ext cx="225702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snuggle</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1628" y="899893"/>
            <a:ext cx="985503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sombre</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20406" y="5542731"/>
            <a:ext cx="985503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squint</a:t>
            </a:r>
            <a:endParaRPr sz="19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2F726954-B379-0047-91C4-DEFEA1505D0D}"/>
              </a:ext>
            </a:extLst>
          </p:cNvPr>
          <p:cNvPicPr>
            <a:picLocks noChangeAspect="1"/>
          </p:cNvPicPr>
          <p:nvPr/>
        </p:nvPicPr>
        <p:blipFill>
          <a:blip r:embed="rId4"/>
          <a:stretch>
            <a:fillRect/>
          </a:stretch>
        </p:blipFill>
        <p:spPr>
          <a:xfrm>
            <a:off x="8999400" y="582113"/>
            <a:ext cx="3251200" cy="3251200"/>
          </a:xfrm>
          <a:prstGeom prst="rect">
            <a:avLst/>
          </a:prstGeom>
        </p:spPr>
      </p:pic>
      <p:pic>
        <p:nvPicPr>
          <p:cNvPr id="6" name="Picture 5">
            <a:extLst>
              <a:ext uri="{FF2B5EF4-FFF2-40B4-BE49-F238E27FC236}">
                <a16:creationId xmlns:a16="http://schemas.microsoft.com/office/drawing/2014/main" id="{6A21EFFF-4AD1-3172-AAF5-9FAC34574CFD}"/>
              </a:ext>
            </a:extLst>
          </p:cNvPr>
          <p:cNvPicPr>
            <a:picLocks noChangeAspect="1"/>
          </p:cNvPicPr>
          <p:nvPr/>
        </p:nvPicPr>
        <p:blipFill>
          <a:blip r:embed="rId5"/>
          <a:stretch>
            <a:fillRect/>
          </a:stretch>
        </p:blipFill>
        <p:spPr>
          <a:xfrm>
            <a:off x="895013" y="5739067"/>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44792" y="1121376"/>
            <a:ext cx="11999897"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scramble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83086" y="5537180"/>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strewn</a:t>
            </a:r>
            <a:endParaRPr sz="138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A18A577D-B854-CCE1-95E6-2A00A53A9334}"/>
              </a:ext>
            </a:extLst>
          </p:cNvPr>
          <p:cNvPicPr>
            <a:picLocks noChangeAspect="1"/>
          </p:cNvPicPr>
          <p:nvPr/>
        </p:nvPicPr>
        <p:blipFill>
          <a:blip r:embed="rId4"/>
          <a:stretch>
            <a:fillRect/>
          </a:stretch>
        </p:blipFill>
        <p:spPr>
          <a:xfrm>
            <a:off x="8689194" y="576562"/>
            <a:ext cx="3251200" cy="3251200"/>
          </a:xfrm>
          <a:prstGeom prst="rect">
            <a:avLst/>
          </a:prstGeom>
        </p:spPr>
      </p:pic>
      <p:pic>
        <p:nvPicPr>
          <p:cNvPr id="6" name="Picture 5">
            <a:extLst>
              <a:ext uri="{FF2B5EF4-FFF2-40B4-BE49-F238E27FC236}">
                <a16:creationId xmlns:a16="http://schemas.microsoft.com/office/drawing/2014/main" id="{FDD8E1B4-1CF8-3772-9075-1E3667A0AB91}"/>
              </a:ext>
            </a:extLst>
          </p:cNvPr>
          <p:cNvPicPr>
            <a:picLocks noChangeAspect="1"/>
          </p:cNvPicPr>
          <p:nvPr/>
        </p:nvPicPr>
        <p:blipFill>
          <a:blip r:embed="rId5"/>
          <a:stretch>
            <a:fillRect/>
          </a:stretch>
        </p:blipFill>
        <p:spPr>
          <a:xfrm>
            <a:off x="861883" y="5667472"/>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413103" y="3425812"/>
            <a:ext cx="2295500"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sz="4800" b="1" i="0" u="none" strike="noStrike" dirty="0">
                <a:solidFill>
                  <a:srgbClr val="000000"/>
                </a:solidFill>
                <a:effectLst/>
                <a:latin typeface="Gill Sans MT" panose="020B0502020104020203" pitchFamily="34" charset="77"/>
              </a:rPr>
              <a:t>sombre</a:t>
            </a:r>
            <a:endParaRPr b="1" dirty="0">
              <a:latin typeface="Gill Sans MT" panose="020B0502020104020203" pitchFamily="34" charset="77"/>
              <a:sym typeface="American Typewriter"/>
            </a:endParaRPr>
          </a:p>
        </p:txBody>
      </p:sp>
      <p:sp>
        <p:nvSpPr>
          <p:cNvPr id="140" name="tolerate"/>
          <p:cNvSpPr txBox="1"/>
          <p:nvPr/>
        </p:nvSpPr>
        <p:spPr>
          <a:xfrm>
            <a:off x="5839490" y="2529859"/>
            <a:ext cx="144270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dirty="0">
                <a:latin typeface="Gill Sans MT" panose="020B0502020104020203" pitchFamily="34" charset="77"/>
              </a:rPr>
              <a:t>snub</a:t>
            </a:r>
            <a:endParaRPr dirty="0">
              <a:latin typeface="Gill Sans MT" panose="020B0502020104020203" pitchFamily="34" charset="77"/>
            </a:endParaRPr>
          </a:p>
        </p:txBody>
      </p:sp>
      <p:sp>
        <p:nvSpPr>
          <p:cNvPr id="141" name="fixation"/>
          <p:cNvSpPr txBox="1"/>
          <p:nvPr/>
        </p:nvSpPr>
        <p:spPr>
          <a:xfrm>
            <a:off x="5631107" y="4288111"/>
            <a:ext cx="1859484"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squint</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136764" y="5195811"/>
            <a:ext cx="2731518"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scramble</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466994" y="6004340"/>
            <a:ext cx="2071081" cy="84125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sz="4800" b="1" i="0" u="none" strike="noStrike" dirty="0">
                <a:solidFill>
                  <a:srgbClr val="000000"/>
                </a:solidFill>
                <a:effectLst/>
                <a:latin typeface="Gill Sans MT" panose="020B0502020104020203" pitchFamily="34" charset="77"/>
              </a:rPr>
              <a:t>strewn</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67232" y="1309202"/>
            <a:ext cx="208390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shrug</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771110" y="4424320"/>
            <a:ext cx="6923231"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shrug something off, you ignore it or treat it as if it is not really important or serious.</a:t>
            </a:r>
          </a:p>
        </p:txBody>
      </p:sp>
      <p:sp>
        <p:nvSpPr>
          <p:cNvPr id="155" name="The was a tear in Freddie’s new school jumper."/>
          <p:cNvSpPr txBox="1"/>
          <p:nvPr/>
        </p:nvSpPr>
        <p:spPr>
          <a:xfrm>
            <a:off x="9942" y="679324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Jay gave a quick </a:t>
            </a:r>
            <a:r>
              <a:rPr lang="en-GB" b="1" dirty="0"/>
              <a:t>shrug</a:t>
            </a:r>
            <a:r>
              <a:rPr lang="en-GB" dirty="0"/>
              <a:t> when he didn’t know the answer.</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shrug</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506376113"/>
              </p:ext>
            </p:extLst>
          </p:nvPr>
        </p:nvGraphicFramePr>
        <p:xfrm>
          <a:off x="52520" y="7667413"/>
          <a:ext cx="12914533" cy="1804446"/>
        </p:xfrm>
        <a:graphic>
          <a:graphicData uri="http://schemas.openxmlformats.org/drawingml/2006/table">
            <a:tbl>
              <a:tblPr firstRow="1" bandRow="1">
                <a:tableStyleId>{5940675A-B579-460E-94D1-54222C63F5DA}</a:tableStyleId>
              </a:tblPr>
              <a:tblGrid>
                <a:gridCol w="2655511">
                  <a:extLst>
                    <a:ext uri="{9D8B030D-6E8A-4147-A177-3AD203B41FA5}">
                      <a16:colId xmlns:a16="http://schemas.microsoft.com/office/drawing/2014/main" val="1062734036"/>
                    </a:ext>
                  </a:extLst>
                </a:gridCol>
                <a:gridCol w="2092569">
                  <a:extLst>
                    <a:ext uri="{9D8B030D-6E8A-4147-A177-3AD203B41FA5}">
                      <a16:colId xmlns:a16="http://schemas.microsoft.com/office/drawing/2014/main" val="2844254734"/>
                    </a:ext>
                  </a:extLst>
                </a:gridCol>
                <a:gridCol w="3376246">
                  <a:extLst>
                    <a:ext uri="{9D8B030D-6E8A-4147-A177-3AD203B41FA5}">
                      <a16:colId xmlns:a16="http://schemas.microsoft.com/office/drawing/2014/main" val="277516935"/>
                    </a:ext>
                  </a:extLst>
                </a:gridCol>
                <a:gridCol w="1913019">
                  <a:extLst>
                    <a:ext uri="{9D8B030D-6E8A-4147-A177-3AD203B41FA5}">
                      <a16:colId xmlns:a16="http://schemas.microsoft.com/office/drawing/2014/main" val="2209242225"/>
                    </a:ext>
                  </a:extLst>
                </a:gridCol>
                <a:gridCol w="287718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wiggle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still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dug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casual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jolt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rug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D07A1374-38C2-A3C1-470C-A8DDF4DA91D0}"/>
              </a:ext>
            </a:extLst>
          </p:cNvPr>
          <p:cNvPicPr>
            <a:picLocks noChangeAspect="1"/>
          </p:cNvPicPr>
          <p:nvPr/>
        </p:nvPicPr>
        <p:blipFill>
          <a:blip r:embed="rId4"/>
          <a:stretch>
            <a:fillRect/>
          </a:stretch>
        </p:blipFill>
        <p:spPr>
          <a:xfrm>
            <a:off x="8608049" y="2900705"/>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22169" y="1309202"/>
            <a:ext cx="237404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slither</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651060"/>
            <a:ext cx="6719548"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slither somewhere, you slide along in an uneven way.</a:t>
            </a:r>
          </a:p>
        </p:txBody>
      </p:sp>
      <p:sp>
        <p:nvSpPr>
          <p:cNvPr id="155" name="The was a tear in Freddie’s new school jumper."/>
          <p:cNvSpPr txBox="1"/>
          <p:nvPr/>
        </p:nvSpPr>
        <p:spPr>
          <a:xfrm>
            <a:off x="128475" y="66997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toy snake </a:t>
            </a:r>
            <a:r>
              <a:rPr lang="en-GB" b="1" dirty="0"/>
              <a:t>slithered</a:t>
            </a:r>
            <a:r>
              <a:rPr lang="en-GB" dirty="0"/>
              <a:t> across the desk during science.</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slith</a:t>
            </a:r>
            <a:r>
              <a:rPr lang="en-GB" dirty="0">
                <a:latin typeface="Gill Sans MT" panose="020B0502020104020203" pitchFamily="34" charset="77"/>
              </a:rPr>
              <a:t>-er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1626021168"/>
              </p:ext>
            </p:extLst>
          </p:nvPr>
        </p:nvGraphicFramePr>
        <p:xfrm>
          <a:off x="5110" y="7654141"/>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1984537">
                  <a:extLst>
                    <a:ext uri="{9D8B030D-6E8A-4147-A177-3AD203B41FA5}">
                      <a16:colId xmlns:a16="http://schemas.microsoft.com/office/drawing/2014/main" val="2844254734"/>
                    </a:ext>
                  </a:extLst>
                </a:gridCol>
                <a:gridCol w="3147646">
                  <a:extLst>
                    <a:ext uri="{9D8B030D-6E8A-4147-A177-3AD203B41FA5}">
                      <a16:colId xmlns:a16="http://schemas.microsoft.com/office/drawing/2014/main" val="277516935"/>
                    </a:ext>
                  </a:extLst>
                </a:gridCol>
                <a:gridCol w="2667631">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slink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crawl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silently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A9A9FA9E-EF66-2D1A-786F-0ACBA3BC5155}"/>
              </a:ext>
            </a:extLst>
          </p:cNvPr>
          <p:cNvPicPr>
            <a:picLocks noChangeAspect="1"/>
          </p:cNvPicPr>
          <p:nvPr/>
        </p:nvPicPr>
        <p:blipFill>
          <a:blip r:embed="rId4"/>
          <a:stretch>
            <a:fillRect/>
          </a:stretch>
        </p:blipFill>
        <p:spPr>
          <a:xfrm>
            <a:off x="8336145" y="2846225"/>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60213" y="1309202"/>
            <a:ext cx="189795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slurp</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912024"/>
            <a:ext cx="7596688"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slurp a liquid, you drink it noisily.</a:t>
            </a:r>
          </a:p>
        </p:txBody>
      </p:sp>
      <p:sp>
        <p:nvSpPr>
          <p:cNvPr id="155" name="The was a tear in Freddie’s new school jumper."/>
          <p:cNvSpPr txBox="1"/>
          <p:nvPr/>
        </p:nvSpPr>
        <p:spPr>
          <a:xfrm>
            <a:off x="19713" y="665103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Amy </a:t>
            </a:r>
            <a:r>
              <a:rPr lang="en-GB" b="1" dirty="0"/>
              <a:t>slurped</a:t>
            </a:r>
            <a:r>
              <a:rPr lang="en-GB" dirty="0"/>
              <a:t> while drinking her juice.</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slurp</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3807907238"/>
              </p:ext>
            </p:extLst>
          </p:nvPr>
        </p:nvGraphicFramePr>
        <p:xfrm>
          <a:off x="5110" y="7635480"/>
          <a:ext cx="12999690" cy="1804446"/>
        </p:xfrm>
        <a:graphic>
          <a:graphicData uri="http://schemas.openxmlformats.org/drawingml/2006/table">
            <a:tbl>
              <a:tblPr firstRow="1" bandRow="1">
                <a:tableStyleId>{5940675A-B579-460E-94D1-54222C63F5DA}</a:tableStyleId>
              </a:tblPr>
              <a:tblGrid>
                <a:gridCol w="2421567">
                  <a:extLst>
                    <a:ext uri="{9D8B030D-6E8A-4147-A177-3AD203B41FA5}">
                      <a16:colId xmlns:a16="http://schemas.microsoft.com/office/drawing/2014/main" val="1062734036"/>
                    </a:ext>
                  </a:extLst>
                </a:gridCol>
                <a:gridCol w="2303585">
                  <a:extLst>
                    <a:ext uri="{9D8B030D-6E8A-4147-A177-3AD203B41FA5}">
                      <a16:colId xmlns:a16="http://schemas.microsoft.com/office/drawing/2014/main" val="2844254734"/>
                    </a:ext>
                  </a:extLst>
                </a:gridCol>
                <a:gridCol w="3074662">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guzzle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chirp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loud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suck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burp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big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837E46F1-C753-56AA-1A06-255D480D80F9}"/>
              </a:ext>
            </a:extLst>
          </p:cNvPr>
          <p:cNvPicPr>
            <a:picLocks noChangeAspect="1"/>
          </p:cNvPicPr>
          <p:nvPr/>
        </p:nvPicPr>
        <p:blipFill>
          <a:blip r:embed="rId4"/>
          <a:stretch>
            <a:fillRect/>
          </a:stretch>
        </p:blipFill>
        <p:spPr>
          <a:xfrm>
            <a:off x="8667208" y="2810960"/>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35582" y="1309202"/>
            <a:ext cx="174727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sour</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697139"/>
            <a:ext cx="13127900"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lemon in the science experiment tasted </a:t>
            </a:r>
            <a:r>
              <a:rPr lang="en-GB" b="1" dirty="0"/>
              <a:t>sour</a:t>
            </a:r>
            <a:r>
              <a:rPr lang="en-GB" dirty="0"/>
              <a:t>.</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sour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733949225"/>
              </p:ext>
            </p:extLst>
          </p:nvPr>
        </p:nvGraphicFramePr>
        <p:xfrm>
          <a:off x="5110" y="767018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bitter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bland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power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sharp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sweet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hour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turn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725807" y="4376411"/>
            <a:ext cx="6469064"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Something that is sour has a sharp, unpleasant taste like the taste of a lemon.</a:t>
            </a:r>
          </a:p>
        </p:txBody>
      </p:sp>
      <p:pic>
        <p:nvPicPr>
          <p:cNvPr id="5" name="Picture 4">
            <a:extLst>
              <a:ext uri="{FF2B5EF4-FFF2-40B4-BE49-F238E27FC236}">
                <a16:creationId xmlns:a16="http://schemas.microsoft.com/office/drawing/2014/main" id="{028825EE-0B74-5A83-08C2-B96B8B6F0921}"/>
              </a:ext>
            </a:extLst>
          </p:cNvPr>
          <p:cNvPicPr>
            <a:picLocks noChangeAspect="1"/>
          </p:cNvPicPr>
          <p:nvPr/>
        </p:nvPicPr>
        <p:blipFill>
          <a:blip r:embed="rId4"/>
          <a:stretch>
            <a:fillRect/>
          </a:stretch>
        </p:blipFill>
        <p:spPr>
          <a:xfrm>
            <a:off x="8330597" y="2804599"/>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49665" y="1293327"/>
            <a:ext cx="273793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snuggle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66808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Ishika </a:t>
            </a:r>
            <a:r>
              <a:rPr lang="en-GB" b="1" dirty="0"/>
              <a:t>snuggled</a:t>
            </a:r>
            <a:r>
              <a:rPr lang="en-GB" dirty="0"/>
              <a:t> into the beanbag chair while reading.</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108422" y="2208242"/>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snug-</a:t>
            </a:r>
            <a:r>
              <a:rPr lang="en-GB" dirty="0" err="1">
                <a:latin typeface="Gill Sans MT" panose="020B0502020104020203" pitchFamily="34" charset="77"/>
              </a:rPr>
              <a:t>gle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3176838455"/>
              </p:ext>
            </p:extLst>
          </p:nvPr>
        </p:nvGraphicFramePr>
        <p:xfrm>
          <a:off x="5110" y="761681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huddle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separate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smuggle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cozy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hug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release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juggle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751859" y="358710"/>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6" name="TextBox 5">
            <a:extLst>
              <a:ext uri="{FF2B5EF4-FFF2-40B4-BE49-F238E27FC236}">
                <a16:creationId xmlns:a16="http://schemas.microsoft.com/office/drawing/2014/main" id="{C58FD2FB-EA82-5CAA-D50E-D3C8EED08E87}"/>
              </a:ext>
            </a:extLst>
          </p:cNvPr>
          <p:cNvSpPr txBox="1"/>
          <p:nvPr/>
        </p:nvSpPr>
        <p:spPr>
          <a:xfrm>
            <a:off x="255421" y="4305778"/>
            <a:ext cx="8102599"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If you snuggle somewhere, you settle yourself into a warm, comfortable position, especially by moving closer to another person.</a:t>
            </a:r>
          </a:p>
        </p:txBody>
      </p:sp>
      <p:pic>
        <p:nvPicPr>
          <p:cNvPr id="4" name="Picture 3">
            <a:extLst>
              <a:ext uri="{FF2B5EF4-FFF2-40B4-BE49-F238E27FC236}">
                <a16:creationId xmlns:a16="http://schemas.microsoft.com/office/drawing/2014/main" id="{418B69D4-EB32-890D-80CB-160EA52F8041}"/>
              </a:ext>
            </a:extLst>
          </p:cNvPr>
          <p:cNvPicPr>
            <a:picLocks noChangeAspect="1"/>
          </p:cNvPicPr>
          <p:nvPr/>
        </p:nvPicPr>
        <p:blipFill>
          <a:blip r:embed="rId4"/>
          <a:stretch>
            <a:fillRect/>
          </a:stretch>
        </p:blipFill>
        <p:spPr>
          <a:xfrm>
            <a:off x="9128001" y="2940330"/>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49550</TotalTime>
  <Words>1222</Words>
  <Application>Microsoft Macintosh PowerPoint</Application>
  <PresentationFormat>Custom</PresentationFormat>
  <Paragraphs>347</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1747</cp:revision>
  <dcterms:modified xsi:type="dcterms:W3CDTF">2025-05-22T07:29:12Z</dcterms:modified>
</cp:coreProperties>
</file>